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61" r:id="rId4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216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6D13C4-8CDA-4303-92DC-8E0A079EF010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CD160-C1D8-4CDE-8E51-9BAC192A1AA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619c0dae43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619c0dae43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233785" y="791201"/>
            <a:ext cx="6390733" cy="1017985"/>
          </a:xfrm>
          <a:prstGeom prst="rect">
            <a:avLst/>
          </a:prstGeom>
        </p:spPr>
        <p:txBody>
          <a:bodyPr spcFirstLastPara="1" wrap="square" lIns="112703" tIns="112703" rIns="112703" bIns="112703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233785" y="2048962"/>
            <a:ext cx="6390733" cy="6074015"/>
          </a:xfrm>
          <a:prstGeom prst="rect">
            <a:avLst/>
          </a:prstGeom>
        </p:spPr>
        <p:txBody>
          <a:bodyPr spcFirstLastPara="1" wrap="square" lIns="112703" tIns="112703" rIns="112703" bIns="112703" anchor="t" anchorCtr="0">
            <a:noAutofit/>
          </a:bodyPr>
          <a:lstStyle>
            <a:lvl1pPr marL="406451" lvl="0" indent="-344354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marL="812902" lvl="1" indent="-310483">
              <a:spcBef>
                <a:spcPts val="1956"/>
              </a:spcBef>
              <a:spcAft>
                <a:spcPts val="0"/>
              </a:spcAft>
              <a:buSzPts val="1900"/>
              <a:buChar char="○"/>
              <a:defRPr/>
            </a:lvl2pPr>
            <a:lvl3pPr marL="1219352" lvl="2" indent="-310483">
              <a:spcBef>
                <a:spcPts val="1956"/>
              </a:spcBef>
              <a:spcAft>
                <a:spcPts val="0"/>
              </a:spcAft>
              <a:buSzPts val="1900"/>
              <a:buChar char="■"/>
              <a:defRPr/>
            </a:lvl3pPr>
            <a:lvl4pPr marL="1625803" lvl="3" indent="-310483">
              <a:spcBef>
                <a:spcPts val="1956"/>
              </a:spcBef>
              <a:spcAft>
                <a:spcPts val="0"/>
              </a:spcAft>
              <a:buSzPts val="1900"/>
              <a:buChar char="●"/>
              <a:defRPr/>
            </a:lvl4pPr>
            <a:lvl5pPr marL="2032254" lvl="4" indent="-310483">
              <a:spcBef>
                <a:spcPts val="1956"/>
              </a:spcBef>
              <a:spcAft>
                <a:spcPts val="0"/>
              </a:spcAft>
              <a:buSzPts val="1900"/>
              <a:buChar char="○"/>
              <a:defRPr/>
            </a:lvl5pPr>
            <a:lvl6pPr marL="2438705" lvl="5" indent="-310483">
              <a:spcBef>
                <a:spcPts val="1956"/>
              </a:spcBef>
              <a:spcAft>
                <a:spcPts val="0"/>
              </a:spcAft>
              <a:buSzPts val="1900"/>
              <a:buChar char="■"/>
              <a:defRPr/>
            </a:lvl6pPr>
            <a:lvl7pPr marL="2845156" lvl="6" indent="-310483">
              <a:spcBef>
                <a:spcPts val="1956"/>
              </a:spcBef>
              <a:spcAft>
                <a:spcPts val="0"/>
              </a:spcAft>
              <a:buSzPts val="1900"/>
              <a:buChar char="●"/>
              <a:defRPr/>
            </a:lvl7pPr>
            <a:lvl8pPr marL="3251606" lvl="7" indent="-310483">
              <a:spcBef>
                <a:spcPts val="1956"/>
              </a:spcBef>
              <a:spcAft>
                <a:spcPts val="0"/>
              </a:spcAft>
              <a:buSzPts val="1900"/>
              <a:buChar char="○"/>
              <a:defRPr/>
            </a:lvl8pPr>
            <a:lvl9pPr marL="3658057" lvl="8" indent="-310483">
              <a:spcBef>
                <a:spcPts val="1956"/>
              </a:spcBef>
              <a:spcAft>
                <a:spcPts val="1956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6354616" y="8290640"/>
            <a:ext cx="411498" cy="699766"/>
          </a:xfrm>
          <a:prstGeom prst="rect">
            <a:avLst/>
          </a:prstGeom>
        </p:spPr>
        <p:txBody>
          <a:bodyPr spcFirstLastPara="1" wrap="square" lIns="112703" tIns="112703" rIns="112703" bIns="112703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8005" y="152558"/>
            <a:ext cx="6517712" cy="8805164"/>
            <a:chOff x="106754775" y="105606150"/>
            <a:chExt cx="6858000" cy="8997696"/>
          </a:xfrm>
        </p:grpSpPr>
        <p:sp>
          <p:nvSpPr>
            <p:cNvPr id="5" name="AutoShape 3"/>
            <p:cNvSpPr>
              <a:spLocks noChangeArrowheads="1" noChangeShapeType="1"/>
            </p:cNvSpPr>
            <p:nvPr/>
          </p:nvSpPr>
          <p:spPr bwMode="auto">
            <a:xfrm flipV="1">
              <a:off x="106754775" y="105606150"/>
              <a:ext cx="304799" cy="8848725"/>
            </a:xfrm>
            <a:prstGeom prst="rtTriangle">
              <a:avLst/>
            </a:prstGeom>
            <a:solidFill>
              <a:srgbClr val="CC3300"/>
            </a:solidFill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" name="AutoShape 4"/>
            <p:cNvSpPr>
              <a:spLocks noChangeArrowheads="1" noChangeShapeType="1"/>
            </p:cNvSpPr>
            <p:nvPr/>
          </p:nvSpPr>
          <p:spPr bwMode="auto">
            <a:xfrm>
              <a:off x="106754775" y="114302475"/>
              <a:ext cx="6629400" cy="301371"/>
            </a:xfrm>
            <a:prstGeom prst="rtTriangle">
              <a:avLst/>
            </a:prstGeom>
            <a:solidFill>
              <a:srgbClr val="FF9900"/>
            </a:solidFill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AutoShape 5"/>
            <p:cNvSpPr>
              <a:spLocks noChangeArrowheads="1" noChangeShapeType="1"/>
            </p:cNvSpPr>
            <p:nvPr/>
          </p:nvSpPr>
          <p:spPr bwMode="auto">
            <a:xfrm flipH="1">
              <a:off x="113336549" y="105697590"/>
              <a:ext cx="276226" cy="8906256"/>
            </a:xfrm>
            <a:prstGeom prst="rtTriangle">
              <a:avLst/>
            </a:prstGeom>
            <a:solidFill>
              <a:srgbClr val="CC3300"/>
            </a:solidFill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AutoShape 6"/>
            <p:cNvSpPr>
              <a:spLocks noChangeArrowheads="1" noChangeShapeType="1"/>
            </p:cNvSpPr>
            <p:nvPr/>
          </p:nvSpPr>
          <p:spPr bwMode="auto">
            <a:xfrm flipH="1" flipV="1">
              <a:off x="107059574" y="105606150"/>
              <a:ext cx="6553201" cy="299922"/>
            </a:xfrm>
            <a:prstGeom prst="rtTriangle">
              <a:avLst/>
            </a:prstGeom>
            <a:solidFill>
              <a:srgbClr val="FF9900"/>
            </a:solidFill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00350" y="902642"/>
            <a:ext cx="5846191" cy="8253552"/>
          </a:xfrm>
          <a:prstGeom prst="rect">
            <a:avLst/>
          </a:prstGeom>
          <a:noFill/>
        </p:spPr>
        <p:txBody>
          <a:bodyPr wrap="square" lIns="81290" tIns="40645" rIns="81290" bIns="40645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Патриотическое воспитание в образовательном учреждении - процесс сложный, многоаспектный, продолжительный по времени. Специфическая задача гимназии в сфере патриотического воспитания в том, что главный акцент  делается на работу в образовательном учреждении как интегрирующем центре совместной воспитательной деятельности школы, семьи и общественных организаций. 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Основой деятельностью гимназии в этом направлении является совершенствование и развитие успешно зарекомендовавших себя форм и методов работы по патриотическому воспитанию с учетом динамично меняющейся ситуации, возрастных особенностей учащихся и необходимости активного взаимодействия образовательного учреждения, семьи и общества.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Работа в данной области построена в гимназии с учетом Программы воспитательной работы гимназии, локальных актов, регулирующих деятельность педагогических кадров.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В нашей гимназии созданы следующие условия, для формирования  у учащихся чувства патриотизма, становления многосторонне развитого осознания себя гражданином России в культурном, нравственном и физическом отношениях: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0" name="Google Shape;77;p14"/>
          <p:cNvSpPr/>
          <p:nvPr/>
        </p:nvSpPr>
        <p:spPr>
          <a:xfrm>
            <a:off x="605275" y="457678"/>
            <a:ext cx="5912845" cy="470389"/>
          </a:xfrm>
          <a:prstGeom prst="flowChartAlternateProcess">
            <a:avLst/>
          </a:prstGeom>
          <a:solidFill>
            <a:srgbClr val="00B0F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spcFirstLastPara="1" wrap="square" lIns="81277" tIns="81277" rIns="81277" bIns="81277" anchor="ctr" anchorCtr="0">
            <a:noAutofit/>
          </a:bodyPr>
          <a:lstStyle/>
          <a:p>
            <a:endParaRPr dirty="0"/>
          </a:p>
        </p:txBody>
      </p:sp>
      <p:sp>
        <p:nvSpPr>
          <p:cNvPr id="11" name="Google Shape;78;p14"/>
          <p:cNvSpPr txBox="1"/>
          <p:nvPr/>
        </p:nvSpPr>
        <p:spPr>
          <a:xfrm>
            <a:off x="1147583" y="446063"/>
            <a:ext cx="5332674" cy="403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277" tIns="81277" rIns="81277" bIns="81277" anchor="t" anchorCtr="0">
            <a:noAutofit/>
          </a:bodyPr>
          <a:lstStyle/>
          <a:p>
            <a:r>
              <a:rPr lang="ru" sz="2000" b="1" dirty="0">
                <a:latin typeface="Times New Roman"/>
                <a:ea typeface="Times New Roman"/>
                <a:cs typeface="Times New Roman"/>
                <a:sym typeface="Times New Roman"/>
              </a:rPr>
              <a:t>Организационно-методическая работа</a:t>
            </a:r>
            <a:endParaRPr sz="20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8005" y="152558"/>
            <a:ext cx="6517712" cy="8805164"/>
            <a:chOff x="106754775" y="105606150"/>
            <a:chExt cx="6858000" cy="8997696"/>
          </a:xfrm>
        </p:grpSpPr>
        <p:sp>
          <p:nvSpPr>
            <p:cNvPr id="5" name="AutoShape 3"/>
            <p:cNvSpPr>
              <a:spLocks noChangeArrowheads="1" noChangeShapeType="1"/>
            </p:cNvSpPr>
            <p:nvPr/>
          </p:nvSpPr>
          <p:spPr bwMode="auto">
            <a:xfrm flipV="1">
              <a:off x="106754775" y="105606150"/>
              <a:ext cx="304799" cy="8848725"/>
            </a:xfrm>
            <a:prstGeom prst="rtTriangle">
              <a:avLst/>
            </a:prstGeom>
            <a:solidFill>
              <a:srgbClr val="CC3300"/>
            </a:solidFill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" name="AutoShape 4"/>
            <p:cNvSpPr>
              <a:spLocks noChangeArrowheads="1" noChangeShapeType="1"/>
            </p:cNvSpPr>
            <p:nvPr/>
          </p:nvSpPr>
          <p:spPr bwMode="auto">
            <a:xfrm>
              <a:off x="106754775" y="114302475"/>
              <a:ext cx="6629400" cy="301371"/>
            </a:xfrm>
            <a:prstGeom prst="rtTriangle">
              <a:avLst/>
            </a:prstGeom>
            <a:solidFill>
              <a:srgbClr val="FF9900"/>
            </a:solidFill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AutoShape 5"/>
            <p:cNvSpPr>
              <a:spLocks noChangeArrowheads="1" noChangeShapeType="1"/>
            </p:cNvSpPr>
            <p:nvPr/>
          </p:nvSpPr>
          <p:spPr bwMode="auto">
            <a:xfrm flipH="1">
              <a:off x="113336549" y="105697590"/>
              <a:ext cx="276226" cy="8906256"/>
            </a:xfrm>
            <a:prstGeom prst="rtTriangle">
              <a:avLst/>
            </a:prstGeom>
            <a:solidFill>
              <a:srgbClr val="CC3300"/>
            </a:solidFill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AutoShape 6"/>
            <p:cNvSpPr>
              <a:spLocks noChangeArrowheads="1" noChangeShapeType="1"/>
            </p:cNvSpPr>
            <p:nvPr/>
          </p:nvSpPr>
          <p:spPr bwMode="auto">
            <a:xfrm flipH="1" flipV="1">
              <a:off x="107059574" y="105606150"/>
              <a:ext cx="6553201" cy="299922"/>
            </a:xfrm>
            <a:prstGeom prst="rtTriangle">
              <a:avLst/>
            </a:prstGeom>
            <a:solidFill>
              <a:srgbClr val="FF9900"/>
            </a:solidFill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14337" y="299311"/>
            <a:ext cx="5898859" cy="10207933"/>
          </a:xfrm>
          <a:prstGeom prst="rect">
            <a:avLst/>
          </a:prstGeom>
          <a:noFill/>
        </p:spPr>
        <p:txBody>
          <a:bodyPr wrap="square" lIns="81290" tIns="40645" rIns="81290" bIns="40645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⇒ наличие нормативно-правовой базы (план воспитательной работы гимназии, планы работы на год, положение об отряде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Юнармия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положение об отряде по профилактике правонарушений);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⇒ организация работы классных руководителей (план методического объединения, методические рекомендации);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⇒ создание сети кружков и секций дополнительного образования разного профиля (учебный план, расписание, учебные программы, журналы);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⇒ проведение традиционных общешкольных дел патриотической направленности (фестиваль военной песни, конкурс талантов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«Песни военных лет»,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парад Победы «Мир без войны»);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⇒ проведение встреч и мероприятий направленных на преемственность поколений (встречи с ветеранами и участниками боевых действий);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⇒ обеспечение участия учащихся в научно-практических конференциях, в молодежных фестивалях и конкурсах; включение в репертуар творческих коллективов произведений различных национальных культур;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⇒ организация и проведение конкурсов, акций, классных часов, посвященных памятным датам;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⇒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организация работы в Уголке боевой Славы, посвященный Великой Отечественной войне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/>
              <a:t> </a:t>
            </a:r>
          </a:p>
          <a:p>
            <a:pPr algn="just">
              <a:lnSpc>
                <a:spcPct val="150000"/>
              </a:lnSpc>
            </a:pPr>
            <a:endParaRPr lang="ru-RU" sz="1600" dirty="0" smtClean="0"/>
          </a:p>
          <a:p>
            <a:pPr algn="just">
              <a:lnSpc>
                <a:spcPct val="150000"/>
              </a:lnSpc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6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803109" y="2123321"/>
            <a:ext cx="5566410" cy="3635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0" name="Google Shape;100;p16"/>
          <p:cNvSpPr/>
          <p:nvPr/>
        </p:nvSpPr>
        <p:spPr>
          <a:xfrm>
            <a:off x="1748876" y="533277"/>
            <a:ext cx="3691504" cy="1094018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spcFirstLastPara="1" wrap="square" lIns="81277" tIns="81277" rIns="81277" bIns="81277" anchor="ctr" anchorCtr="0">
            <a:noAutofit/>
          </a:bodyPr>
          <a:lstStyle/>
          <a:p>
            <a:pPr algn="ctr"/>
            <a:r>
              <a:rPr lang="ru" sz="1600" b="1" dirty="0">
                <a:latin typeface="Times New Roman"/>
                <a:ea typeface="Times New Roman"/>
                <a:cs typeface="Times New Roman"/>
                <a:sym typeface="Times New Roman"/>
              </a:rPr>
              <a:t>УГОЛОК БОЕВОЙ СЛАВЫ</a:t>
            </a:r>
            <a:endParaRPr sz="16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/>
            <a:r>
              <a:rPr lang="ru" sz="16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6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1" name="Google Shape;101;p16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422484" y="6064216"/>
            <a:ext cx="3040462" cy="1945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" name="Google Shape;102;p16"/>
          <p:cNvPicPr preferRelativeResize="0"/>
          <p:nvPr/>
        </p:nvPicPr>
        <p:blipFill>
          <a:blip r:embed="rId5" cstate="print">
            <a:alphaModFix/>
          </a:blip>
          <a:stretch>
            <a:fillRect/>
          </a:stretch>
        </p:blipFill>
        <p:spPr>
          <a:xfrm>
            <a:off x="3444325" y="6064216"/>
            <a:ext cx="3004186" cy="1966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41317" y="152558"/>
            <a:ext cx="6421235" cy="8992832"/>
            <a:chOff x="106754775" y="105606150"/>
            <a:chExt cx="6858000" cy="8997696"/>
          </a:xfrm>
        </p:grpSpPr>
        <p:sp>
          <p:nvSpPr>
            <p:cNvPr id="4099" name="AutoShape 3"/>
            <p:cNvSpPr>
              <a:spLocks noChangeArrowheads="1" noChangeShapeType="1"/>
            </p:cNvSpPr>
            <p:nvPr/>
          </p:nvSpPr>
          <p:spPr bwMode="auto">
            <a:xfrm flipV="1">
              <a:off x="106754775" y="105606150"/>
              <a:ext cx="304799" cy="8848725"/>
            </a:xfrm>
            <a:prstGeom prst="rtTriangle">
              <a:avLst/>
            </a:prstGeom>
            <a:solidFill>
              <a:srgbClr val="CC3300"/>
            </a:solidFill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00" name="AutoShape 4"/>
            <p:cNvSpPr>
              <a:spLocks noChangeArrowheads="1" noChangeShapeType="1"/>
            </p:cNvSpPr>
            <p:nvPr/>
          </p:nvSpPr>
          <p:spPr bwMode="auto">
            <a:xfrm>
              <a:off x="106754775" y="114302475"/>
              <a:ext cx="6629400" cy="301371"/>
            </a:xfrm>
            <a:prstGeom prst="rtTriangle">
              <a:avLst/>
            </a:prstGeom>
            <a:solidFill>
              <a:srgbClr val="FF9900"/>
            </a:solidFill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01" name="AutoShape 5"/>
            <p:cNvSpPr>
              <a:spLocks noChangeArrowheads="1" noChangeShapeType="1"/>
            </p:cNvSpPr>
            <p:nvPr/>
          </p:nvSpPr>
          <p:spPr bwMode="auto">
            <a:xfrm flipH="1">
              <a:off x="113336549" y="105697590"/>
              <a:ext cx="276226" cy="8906256"/>
            </a:xfrm>
            <a:prstGeom prst="rtTriangle">
              <a:avLst/>
            </a:prstGeom>
            <a:solidFill>
              <a:srgbClr val="CC3300"/>
            </a:solidFill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02" name="AutoShape 6"/>
            <p:cNvSpPr>
              <a:spLocks noChangeArrowheads="1" noChangeShapeType="1"/>
            </p:cNvSpPr>
            <p:nvPr/>
          </p:nvSpPr>
          <p:spPr bwMode="auto">
            <a:xfrm flipH="1" flipV="1">
              <a:off x="107059574" y="105606150"/>
              <a:ext cx="6553201" cy="299922"/>
            </a:xfrm>
            <a:prstGeom prst="rtTriangle">
              <a:avLst/>
            </a:prstGeom>
            <a:solidFill>
              <a:srgbClr val="FF9900"/>
            </a:solidFill>
            <a:ln w="0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191</Words>
  <Application>Microsoft Office PowerPoint</Application>
  <PresentationFormat>Экран (4:3)</PresentationFormat>
  <Paragraphs>19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2019-11-12T13:07:04Z</dcterms:created>
  <dcterms:modified xsi:type="dcterms:W3CDTF">2019-11-12T13:13:35Z</dcterms:modified>
</cp:coreProperties>
</file>